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661" r:id="rId5"/>
    <p:sldId id="842" r:id="rId6"/>
    <p:sldId id="843" r:id="rId7"/>
    <p:sldId id="844" r:id="rId8"/>
    <p:sldId id="845" r:id="rId9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300"/>
    <a:srgbClr val="3EB2C5"/>
    <a:srgbClr val="FFE699"/>
    <a:srgbClr val="FFFF66"/>
    <a:srgbClr val="FCE7E0"/>
    <a:srgbClr val="B6DCDF"/>
    <a:srgbClr val="E0F105"/>
    <a:srgbClr val="E9FA06"/>
    <a:srgbClr val="F3E6AF"/>
    <a:srgbClr val="BBE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09" autoAdjust="0"/>
    <p:restoredTop sz="83956" autoAdjust="0"/>
  </p:normalViewPr>
  <p:slideViewPr>
    <p:cSldViewPr>
      <p:cViewPr>
        <p:scale>
          <a:sx n="130" d="100"/>
          <a:sy n="130" d="100"/>
        </p:scale>
        <p:origin x="13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" y="8"/>
            <a:ext cx="292644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t" anchorCtr="0" compatLnSpc="1">
            <a:prstTxWarp prst="textNoShape">
              <a:avLst/>
            </a:prstTxWarp>
          </a:bodyPr>
          <a:lstStyle>
            <a:lvl1pPr defTabSz="921773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1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50586" y="8"/>
            <a:ext cx="2926444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t" anchorCtr="0" compatLnSpc="1">
            <a:prstTxWarp prst="textNoShape">
              <a:avLst/>
            </a:prstTxWarp>
          </a:bodyPr>
          <a:lstStyle>
            <a:lvl1pPr algn="r" defTabSz="921773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20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6" y="9442458"/>
            <a:ext cx="292644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b" anchorCtr="0" compatLnSpc="1">
            <a:prstTxWarp prst="textNoShape">
              <a:avLst/>
            </a:prstTxWarp>
          </a:bodyPr>
          <a:lstStyle>
            <a:lvl1pPr defTabSz="921773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21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50586" y="9442458"/>
            <a:ext cx="2926444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b" anchorCtr="0" compatLnSpc="1">
            <a:prstTxWarp prst="textNoShape">
              <a:avLst/>
            </a:prstTxWarp>
          </a:bodyPr>
          <a:lstStyle>
            <a:lvl1pPr algn="r" defTabSz="921773" eaLnBrk="1" hangingPunct="1">
              <a:defRPr sz="1200"/>
            </a:lvl1pPr>
          </a:lstStyle>
          <a:p>
            <a:pPr>
              <a:defRPr/>
            </a:pPr>
            <a:fld id="{4B53F7E7-4D7A-4BA0-8145-D9EED7F0E647}" type="slidenum">
              <a:rPr lang="en-US" altLang="ja-JP">
                <a:ea typeface="Meiryo UI" panose="020B0604030504040204" pitchFamily="50" charset="-128"/>
              </a:rPr>
              <a:pPr>
                <a:defRPr/>
              </a:pPr>
              <a:t>‹#›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96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7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t" anchorCtr="0" compatLnSpc="1">
            <a:prstTxWarp prst="textNoShape">
              <a:avLst/>
            </a:prstTxWarp>
          </a:bodyPr>
          <a:lstStyle>
            <a:lvl1pPr defTabSz="921773" eaLnBrk="1" hangingPunct="1">
              <a:defRPr sz="12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12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55355" y="0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t" anchorCtr="0" compatLnSpc="1">
            <a:prstTxWarp prst="textNoShape">
              <a:avLst/>
            </a:prstTxWarp>
          </a:bodyPr>
          <a:lstStyle>
            <a:lvl1pPr algn="r" defTabSz="921773" eaLnBrk="1" hangingPunct="1">
              <a:defRPr sz="12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1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19163" y="747713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4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9611" y="4721231"/>
            <a:ext cx="5447982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1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" y="9440864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b" anchorCtr="0" compatLnSpc="1">
            <a:prstTxWarp prst="textNoShape">
              <a:avLst/>
            </a:prstTxWarp>
          </a:bodyPr>
          <a:lstStyle>
            <a:lvl1pPr defTabSz="921773" eaLnBrk="1" hangingPunct="1">
              <a:defRPr sz="12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1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5355" y="9440864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4" rIns="92172" bIns="46084" numCol="1" anchor="b" anchorCtr="0" compatLnSpc="1">
            <a:prstTxWarp prst="textNoShape">
              <a:avLst/>
            </a:prstTxWarp>
          </a:bodyPr>
          <a:lstStyle>
            <a:lvl1pPr algn="r" defTabSz="921773" eaLnBrk="1" hangingPunct="1">
              <a:defRPr sz="1200"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6CB5B19B-2A7B-4820-A495-7EA32EFCEBE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4819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798" indent="-285692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766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9870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6977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084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190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296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401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Meiryo UI" panose="020B060403050404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71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798" indent="-285692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766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9870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6977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084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190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296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401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Meiryo UI" panose="020B060403050404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91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798" indent="-285692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766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9870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6977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084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190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296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401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Meiryo UI" panose="020B060403050404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96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798" indent="-285692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766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9870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6977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084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190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296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401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Meiryo UI" panose="020B060403050404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880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</p:spPr>
        <p:txBody>
          <a:bodyPr/>
          <a:lstStyle>
            <a:lvl1pPr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798" indent="-285692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2766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9870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6977" indent="-228553" defTabSz="9221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084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190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8296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5401" indent="-228553" defTabSz="9221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1CD5F8-6ED2-4EDB-AE28-6812BB19CC1F}" type="slidenum">
              <a:rPr lang="en-US" altLang="ja-JP" smtClean="0">
                <a:ea typeface="Meiryo UI" panose="020B060403050404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CEB3-C420-400D-9DF3-AABFEA07EB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4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55332" y="107107"/>
            <a:ext cx="4644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378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Meiryo UI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Meiryo UI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Meiryo UI" panose="020B0604030504040204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eiryo UI" panose="020B0604030504040204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Meiryo UI" panose="020B0604030504040204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Meiryo UI" panose="020B0604030504040204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77">
            <a:extLst>
              <a:ext uri="{FF2B5EF4-FFF2-40B4-BE49-F238E27FC236}">
                <a16:creationId xmlns:a16="http://schemas.microsoft.com/office/drawing/2014/main" id="{737E5AA1-1045-479B-A557-991508655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42644"/>
              </p:ext>
            </p:extLst>
          </p:nvPr>
        </p:nvGraphicFramePr>
        <p:xfrm>
          <a:off x="129205" y="836712"/>
          <a:ext cx="8835283" cy="5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4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企画名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実証実験を行うサービス等の概要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4968000">
                <a:tc gridSpan="3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地域への実装を予定しているデジタル技術を</a:t>
                      </a:r>
                      <a:b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活用したサービス等について簡潔に記載すること。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【XXXXX</a:t>
                      </a: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</a:t>
                      </a: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【XXXXX</a:t>
                      </a: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</a:t>
                      </a:r>
                      <a:r>
                        <a:rPr kumimoji="1" lang="en-US" altLang="ja-JP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i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</a:t>
                      </a:r>
                      <a:endParaRPr kumimoji="1" lang="en-US" altLang="ja-JP" sz="1400" i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sp>
        <p:nvSpPr>
          <p:cNvPr id="1257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3B8964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提案概要</a:t>
            </a: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5">
            <a:extLst>
              <a:ext uri="{FF2B5EF4-FFF2-40B4-BE49-F238E27FC236}">
                <a16:creationId xmlns:a16="http://schemas.microsoft.com/office/drawing/2014/main" id="{EB6B8810-55B2-40E0-892E-59F163007ACA}"/>
              </a:ext>
            </a:extLst>
          </p:cNvPr>
          <p:cNvSpPr/>
          <p:nvPr/>
        </p:nvSpPr>
        <p:spPr>
          <a:xfrm>
            <a:off x="593192" y="1240360"/>
            <a:ext cx="8541469" cy="2397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anchor="ctr" anchorCtr="0">
            <a:noAutofit/>
          </a:bodyPr>
          <a:lstStyle/>
          <a:p>
            <a:pPr marL="87312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845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77">
            <a:extLst>
              <a:ext uri="{FF2B5EF4-FFF2-40B4-BE49-F238E27FC236}">
                <a16:creationId xmlns:a16="http://schemas.microsoft.com/office/drawing/2014/main" id="{737E5AA1-1045-479B-A557-991508655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587844"/>
              </p:ext>
            </p:extLst>
          </p:nvPr>
        </p:nvGraphicFramePr>
        <p:xfrm>
          <a:off x="129205" y="836713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技術面・サービス面の新規性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sp>
        <p:nvSpPr>
          <p:cNvPr id="1257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3B8964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実証実験のメリット</a:t>
            </a: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5">
            <a:extLst>
              <a:ext uri="{FF2B5EF4-FFF2-40B4-BE49-F238E27FC236}">
                <a16:creationId xmlns:a16="http://schemas.microsoft.com/office/drawing/2014/main" id="{EB6B8810-55B2-40E0-892E-59F163007ACA}"/>
              </a:ext>
            </a:extLst>
          </p:cNvPr>
          <p:cNvSpPr/>
          <p:nvPr/>
        </p:nvSpPr>
        <p:spPr>
          <a:xfrm>
            <a:off x="593192" y="1240360"/>
            <a:ext cx="8541469" cy="2397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anchor="ctr" anchorCtr="0">
            <a:noAutofit/>
          </a:bodyPr>
          <a:lstStyle/>
          <a:p>
            <a:pPr marL="87312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77">
            <a:extLst>
              <a:ext uri="{FF2B5EF4-FFF2-40B4-BE49-F238E27FC236}">
                <a16:creationId xmlns:a16="http://schemas.microsoft.com/office/drawing/2014/main" id="{FC698BDC-9E0C-F0FC-0381-9C6F3C5D6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219277"/>
              </p:ext>
            </p:extLst>
          </p:nvPr>
        </p:nvGraphicFramePr>
        <p:xfrm>
          <a:off x="129205" y="3661152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実証実験の狙い・ゴール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何を成果としたいか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B07740-725F-DA9F-B9AB-3298C23F8E0E}"/>
              </a:ext>
            </a:extLst>
          </p:cNvPr>
          <p:cNvSpPr txBox="1"/>
          <p:nvPr/>
        </p:nvSpPr>
        <p:spPr>
          <a:xfrm>
            <a:off x="4045822" y="3699091"/>
            <a:ext cx="4752528" cy="22659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「実証実験から提案企業が得られるメリット」を記載してください。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00669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77">
            <a:extLst>
              <a:ext uri="{FF2B5EF4-FFF2-40B4-BE49-F238E27FC236}">
                <a16:creationId xmlns:a16="http://schemas.microsoft.com/office/drawing/2014/main" id="{737E5AA1-1045-479B-A557-9915086555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87498"/>
              </p:ext>
            </p:extLst>
          </p:nvPr>
        </p:nvGraphicFramePr>
        <p:xfrm>
          <a:off x="129205" y="836713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札幌市にとってのメリット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sp>
        <p:nvSpPr>
          <p:cNvPr id="1257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3B8964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実証実験のメリット</a:t>
            </a:r>
            <a:r>
              <a:rPr kumimoji="0" lang="ja-JP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5">
            <a:extLst>
              <a:ext uri="{FF2B5EF4-FFF2-40B4-BE49-F238E27FC236}">
                <a16:creationId xmlns:a16="http://schemas.microsoft.com/office/drawing/2014/main" id="{EB6B8810-55B2-40E0-892E-59F163007ACA}"/>
              </a:ext>
            </a:extLst>
          </p:cNvPr>
          <p:cNvSpPr/>
          <p:nvPr/>
        </p:nvSpPr>
        <p:spPr>
          <a:xfrm>
            <a:off x="593192" y="1240360"/>
            <a:ext cx="8541469" cy="2397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anchor="ctr" anchorCtr="0">
            <a:noAutofit/>
          </a:bodyPr>
          <a:lstStyle/>
          <a:p>
            <a:pPr marL="87312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77">
            <a:extLst>
              <a:ext uri="{FF2B5EF4-FFF2-40B4-BE49-F238E27FC236}">
                <a16:creationId xmlns:a16="http://schemas.microsoft.com/office/drawing/2014/main" id="{FC698BDC-9E0C-F0FC-0381-9C6F3C5D6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99497"/>
              </p:ext>
            </p:extLst>
          </p:nvPr>
        </p:nvGraphicFramePr>
        <p:xfrm>
          <a:off x="129205" y="3661152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想定する利用シーン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7633ACE-0DCD-5C2B-9F6F-C9BE971F167D}"/>
              </a:ext>
            </a:extLst>
          </p:cNvPr>
          <p:cNvSpPr txBox="1"/>
          <p:nvPr/>
        </p:nvSpPr>
        <p:spPr>
          <a:xfrm>
            <a:off x="4045822" y="842403"/>
            <a:ext cx="4896544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/>
            <a:r>
              <a:rPr kumimoji="1" lang="en-US" altLang="ja-JP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「サービス等を本導入</a:t>
            </a: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した場合の札幌市のメリット」「実証実験から札幌市が得られるメリット」を</a:t>
            </a:r>
            <a:endParaRPr kumimoji="1" lang="en-US" altLang="ja-JP" sz="1000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7018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77">
            <a:extLst>
              <a:ext uri="{FF2B5EF4-FFF2-40B4-BE49-F238E27FC236}">
                <a16:creationId xmlns:a16="http://schemas.microsoft.com/office/drawing/2014/main" id="{53532AC0-C715-876E-36C6-2AC8F21F6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463409"/>
              </p:ext>
            </p:extLst>
          </p:nvPr>
        </p:nvGraphicFramePr>
        <p:xfrm>
          <a:off x="129205" y="836713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sp>
        <p:nvSpPr>
          <p:cNvPr id="1257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3B8964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進め方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77">
            <a:extLst>
              <a:ext uri="{FF2B5EF4-FFF2-40B4-BE49-F238E27FC236}">
                <a16:creationId xmlns:a16="http://schemas.microsoft.com/office/drawing/2014/main" id="{37411EFE-53E9-FD45-CC33-5D35A965E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63720"/>
              </p:ext>
            </p:extLst>
          </p:nvPr>
        </p:nvGraphicFramePr>
        <p:xfrm>
          <a:off x="129205" y="3661152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スケジュール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33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Rectangle 67"/>
          <p:cNvSpPr>
            <a:spLocks noChangeArrowheads="1"/>
          </p:cNvSpPr>
          <p:nvPr/>
        </p:nvSpPr>
        <p:spPr>
          <a:xfrm>
            <a:off x="0" y="0"/>
            <a:ext cx="9144000" cy="573088"/>
          </a:xfrm>
          <a:prstGeom prst="rect">
            <a:avLst/>
          </a:prstGeom>
          <a:solidFill>
            <a:srgbClr val="3B8964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コストの想定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25">
            <a:extLst>
              <a:ext uri="{FF2B5EF4-FFF2-40B4-BE49-F238E27FC236}">
                <a16:creationId xmlns:a16="http://schemas.microsoft.com/office/drawing/2014/main" id="{EB6B8810-55B2-40E0-892E-59F163007ACA}"/>
              </a:ext>
            </a:extLst>
          </p:cNvPr>
          <p:cNvSpPr/>
          <p:nvPr/>
        </p:nvSpPr>
        <p:spPr>
          <a:xfrm>
            <a:off x="593192" y="1240360"/>
            <a:ext cx="8541469" cy="2397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anchor="ctr" anchorCtr="0">
            <a:noAutofit/>
          </a:bodyPr>
          <a:lstStyle/>
          <a:p>
            <a:pPr marL="87312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77">
            <a:extLst>
              <a:ext uri="{FF2B5EF4-FFF2-40B4-BE49-F238E27FC236}">
                <a16:creationId xmlns:a16="http://schemas.microsoft.com/office/drawing/2014/main" id="{B51C87BD-8D7F-1A30-1499-93339E254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00126"/>
              </p:ext>
            </p:extLst>
          </p:nvPr>
        </p:nvGraphicFramePr>
        <p:xfrm>
          <a:off x="129205" y="836713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実証実験において提案者が負担する費用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  <p:graphicFrame>
        <p:nvGraphicFramePr>
          <p:cNvPr id="5" name="表 77">
            <a:extLst>
              <a:ext uri="{FF2B5EF4-FFF2-40B4-BE49-F238E27FC236}">
                <a16:creationId xmlns:a16="http://schemas.microsoft.com/office/drawing/2014/main" id="{A5879665-B1D2-3D12-3B09-393E7DB60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20161"/>
              </p:ext>
            </p:extLst>
          </p:nvPr>
        </p:nvGraphicFramePr>
        <p:xfrm>
          <a:off x="129205" y="3661152"/>
          <a:ext cx="8835283" cy="25608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3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697">
                  <a:extLst>
                    <a:ext uri="{9D8B030D-6E8A-4147-A177-3AD203B41FA5}">
                      <a16:colId xmlns:a16="http://schemas.microsoft.com/office/drawing/2014/main" val="2560961473"/>
                    </a:ext>
                  </a:extLst>
                </a:gridCol>
              </a:tblGrid>
              <a:tr h="257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行政で本導入する場合の初期費用・継続費用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328029"/>
                  </a:ext>
                </a:extLst>
              </a:tr>
              <a:tr h="2262618">
                <a:tc gridSpan="2">
                  <a:txBody>
                    <a:bodyPr/>
                    <a:lstStyle/>
                    <a:p>
                      <a:pPr marL="144000" indent="-144000">
                        <a:lnSpc>
                          <a:spcPts val="1800"/>
                        </a:lnSpc>
                      </a:pPr>
                      <a:endParaRPr lang="en-US" altLang="ja-JP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indent="-144000">
                        <a:lnSpc>
                          <a:spcPts val="1800"/>
                        </a:lnSpc>
                      </a:pPr>
                      <a:endParaRPr kumimoji="1" lang="en-US" altLang="ja-JP" sz="1400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23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31332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solidFill>
          <a:srgbClr val="EEF8FC"/>
        </a:solidFill>
        <a:ln w="6350">
          <a:solidFill>
            <a:srgbClr val="9CB8E0"/>
          </a:solidFill>
        </a:ln>
      </a:spPr>
      <a:bodyPr rtlCol="0" anchor="ctr"/>
      <a:lstStyle>
        <a:defPPr algn="l">
          <a:lnSpc>
            <a:spcPct val="150000"/>
          </a:lnSpc>
          <a:defRPr kumimoji="1" sz="800" b="1" dirty="0">
            <a:solidFill>
              <a:srgbClr val="2B5189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kumimoji="1" sz="105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5a1c3668-775f-41a8-a205-63ccf2ea9c27" xsi:nil="true"/>
    <lcf76f155ced4ddcb4097134ff3c332f xmlns="ac9bbd84-305c-40e0-af0e-d2cc5521dae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B47DEB86A5A545ADB3224111CD4398" ma:contentTypeVersion="17" ma:contentTypeDescription="新しいドキュメントを作成します。" ma:contentTypeScope="" ma:versionID="e915191a2e4e45ddc889ba6743aaeaac">
  <xsd:schema xmlns:xsd="http://www.w3.org/2001/XMLSchema" xmlns:xs="http://www.w3.org/2001/XMLSchema" xmlns:p="http://schemas.microsoft.com/office/2006/metadata/properties" xmlns:ns1="http://schemas.microsoft.com/sharepoint/v3" xmlns:ns2="ac9bbd84-305c-40e0-af0e-d2cc5521dae5" xmlns:ns3="5a1c3668-775f-41a8-a205-63ccf2ea9c27" targetNamespace="http://schemas.microsoft.com/office/2006/metadata/properties" ma:root="true" ma:fieldsID="3063338e86547004285d6c6777f45e68" ns1:_="" ns2:_="" ns3:_="">
    <xsd:import namespace="http://schemas.microsoft.com/sharepoint/v3"/>
    <xsd:import namespace="ac9bbd84-305c-40e0-af0e-d2cc5521dae5"/>
    <xsd:import namespace="5a1c3668-775f-41a8-a205-63ccf2ea9c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統合コンプライアンス ポリシーのプロパティ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統合コンプライアンス ポリシーの UI アクション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bbd84-305c-40e0-af0e-d2cc5521da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c3668-775f-41a8-a205-63ccf2ea9c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098ff9b-6adb-436e-9cfa-c58430bde6ed}" ma:internalName="TaxCatchAll" ma:showField="CatchAllData" ma:web="5a1c3668-775f-41a8-a205-63ccf2ea9c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18A782-73DA-4176-9C42-AD22C9E1DF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06F79-309E-4519-9DEC-FC33380153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ac9bbd84-305c-40e0-af0e-d2cc5521dae5"/>
    <ds:schemaRef ds:uri="http://purl.org/dc/terms/"/>
    <ds:schemaRef ds:uri="http://schemas.openxmlformats.org/package/2006/metadata/core-properties"/>
    <ds:schemaRef ds:uri="5a1c3668-775f-41a8-a205-63ccf2ea9c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D731A3-C3CF-42F4-A940-ECFA83582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c9bbd84-305c-40e0-af0e-d2cc5521dae5"/>
    <ds:schemaRef ds:uri="5a1c3668-775f-41a8-a205-63ccf2ea9c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画面に合わせる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Meiryo UI</vt:lpstr>
      <vt:lpstr>Arial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2021-06-15T06:47:27Z</dcterms:created>
  <dcterms:modified xsi:type="dcterms:W3CDTF">2023-10-25T02:45:42Z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0x01010065B47DEB86A5A545ADB3224111CD4398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2022-11-16T05:12:51Z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50218168-5ea9-481f-9d22-2e612a414aa7</vt:lpwstr>
  </property>
  <property fmtid="{D5CDD505-2E9C-101B-9397-08002B2CF9AE}" pid="9" name="MSIP_Label_ea60d57e-af5b-4752-ac57-3e4f28ca11dc_ContentBits">
    <vt:lpwstr>0</vt:lpwstr>
  </property>
  <property fmtid="{D5CDD505-2E9C-101B-9397-08002B2CF9AE}" pid="10" name="MediaServiceImageTags">
    <vt:lpwstr/>
  </property>
</Properties>
</file>